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9119FA-D06B-E343-839A-B5506558A3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C2F0A7D-AEEC-0A51-1797-029DFCDFE3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3F3A271-C13C-38C2-B9CC-B854F75DF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6ACB-6AAD-4835-8762-BFFF6B67777D}" type="datetimeFigureOut">
              <a:rPr kumimoji="1" lang="ja-JP" altLang="en-US" smtClean="0"/>
              <a:t>2026/5/4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76C869C-7F1D-396C-DBCA-AF34535BD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B20D717-2E2B-C08C-6615-4E2BB4298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58AFE-04D2-496B-9306-858B6FD749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0381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C95116-A436-9E4D-3641-3E5C823E3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B1B423E-F6F6-A2CB-B714-EFF78D9018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0EB0C2F-BEEB-E79C-3A9B-18965F320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6ACB-6AAD-4835-8762-BFFF6B67777D}" type="datetimeFigureOut">
              <a:rPr kumimoji="1" lang="ja-JP" altLang="en-US" smtClean="0"/>
              <a:t>2026/5/4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FB1EB93-C2D9-912C-77B2-29DE8DB2C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47EEF8E-5BBD-1D9F-C526-0D32F30F7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58AFE-04D2-496B-9306-858B6FD749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7698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8505A46-8BD2-4264-9B08-7C2F40AF42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144EA72-9A00-633E-05FF-66F4331CA3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0EDCD43-9C3A-B16A-3F65-5B727F8F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6ACB-6AAD-4835-8762-BFFF6B67777D}" type="datetimeFigureOut">
              <a:rPr kumimoji="1" lang="ja-JP" altLang="en-US" smtClean="0"/>
              <a:t>2026/5/4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53328F6-B699-BC0B-739C-A6AC27248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941F9D1-4712-077B-6B8A-0E4126C07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58AFE-04D2-496B-9306-858B6FD749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6417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1241EE-11C5-2B71-2734-1944B8E39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9799F27-8F4B-2FE9-7279-0FB38E2482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F7BA11-4C06-3F3F-1456-759043DF1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6ACB-6AAD-4835-8762-BFFF6B67777D}" type="datetimeFigureOut">
              <a:rPr kumimoji="1" lang="ja-JP" altLang="en-US" smtClean="0"/>
              <a:t>2026/5/4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3BD89A-32ED-4A51-1F03-74BAC2793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3F3EAD-9A8B-C25D-C0CF-A4DB37F62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58AFE-04D2-496B-9306-858B6FD749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9611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59CB09-CDCE-20F5-9A92-C9A8581F3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A9AEB04-1BD3-F358-5C17-AD76E26B1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7B08CB8-95B1-EA44-66E9-17095FF6C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6ACB-6AAD-4835-8762-BFFF6B67777D}" type="datetimeFigureOut">
              <a:rPr kumimoji="1" lang="ja-JP" altLang="en-US" smtClean="0"/>
              <a:t>2026/5/4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DFFFB93-A0AD-0A88-78B4-B9D551DFE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611122E-E220-525A-4B4A-2569F8B38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58AFE-04D2-496B-9306-858B6FD749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6574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0BECDE-15E3-621A-410E-A4F37FEFB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DFD9DEA-7F43-C653-ACAD-26C8B1260C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89359F0-9A34-CCC3-2A99-F7CC9E796D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9C15ADF-6E96-7E59-E114-8A249EC87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6ACB-6AAD-4835-8762-BFFF6B67777D}" type="datetimeFigureOut">
              <a:rPr kumimoji="1" lang="ja-JP" altLang="en-US" smtClean="0"/>
              <a:t>2026/5/4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3FFEFFF-DBA3-0352-F465-4286CAF7A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837D0F7-BE0A-BDED-1C7A-5BF22A626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58AFE-04D2-496B-9306-858B6FD749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8191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D2B39C-B240-AB81-6AEF-1A21ADA8D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9FCC82F-4EEB-AC8B-C5EC-89EC369584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FFA1147-FD6A-0AD0-2EAA-224F321D02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9EF6B71-881C-EA2C-D233-B5266BA3F8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3E8FEB3-3E5B-EF32-6541-EBA8750B96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66FA29E-9259-1700-3159-465D61DF4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6ACB-6AAD-4835-8762-BFFF6B67777D}" type="datetimeFigureOut">
              <a:rPr kumimoji="1" lang="ja-JP" altLang="en-US" smtClean="0"/>
              <a:t>2026/5/4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E753085-C78C-48FC-5045-0C3AF408D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B99315B-B743-8C52-889C-BEDB4F394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58AFE-04D2-496B-9306-858B6FD749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4990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0D3F38-3415-1D4C-90E4-7B40F7C4E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10E2313-DF9B-5BC5-3BA4-FE2D0F07E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6ACB-6AAD-4835-8762-BFFF6B67777D}" type="datetimeFigureOut">
              <a:rPr kumimoji="1" lang="ja-JP" altLang="en-US" smtClean="0"/>
              <a:t>2026/5/4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5617179-376C-0A17-97D2-664890F51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35620BD-4FF4-E6A2-4C31-97075397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58AFE-04D2-496B-9306-858B6FD749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1277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3BDCF6B-8B24-FC80-8F9A-C683EF4F8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6ACB-6AAD-4835-8762-BFFF6B67777D}" type="datetimeFigureOut">
              <a:rPr kumimoji="1" lang="ja-JP" altLang="en-US" smtClean="0"/>
              <a:t>2026/5/4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E6A47C6-9D45-7CDD-576C-C358CE5CD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8D8303-BCE7-2469-CFAF-FC7C61B97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58AFE-04D2-496B-9306-858B6FD749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3709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5589CC-B956-1C44-0EAA-177500D40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3FD9987-4A6E-8CD4-C8BF-C3158663B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A20E57D-9B3D-F9A3-D677-FAD7CEDDCC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8E45318-0C4F-BEB0-143F-3A0C0587D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6ACB-6AAD-4835-8762-BFFF6B67777D}" type="datetimeFigureOut">
              <a:rPr kumimoji="1" lang="ja-JP" altLang="en-US" smtClean="0"/>
              <a:t>2026/5/4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D0710EE-2182-6652-1814-4CA9FF55A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3FEDA38-E612-B1E2-F493-3D73808B3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58AFE-04D2-496B-9306-858B6FD749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9023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C4A4CB-ED7D-2805-1F7D-2965D1DF1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CAC2E52-33D6-8413-BE01-81367346C1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1B6044E-184A-60F2-C37A-2A01342588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CC95417-E185-F782-04B2-2D7DFA82A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6ACB-6AAD-4835-8762-BFFF6B67777D}" type="datetimeFigureOut">
              <a:rPr kumimoji="1" lang="ja-JP" altLang="en-US" smtClean="0"/>
              <a:t>2026/5/4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D4844C5-CE23-938A-A779-F78ADB03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61D538E-3E31-C314-6FB2-60C1B9E87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58AFE-04D2-496B-9306-858B6FD749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2901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6B4F01B-9C3E-03A9-3809-0F16D5019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4BA92E2-9E64-9515-9C0B-2FB6CB5E5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5721816-3EA8-983F-0C2E-E2F7C2D5BE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0B6ACB-6AAD-4835-8762-BFFF6B67777D}" type="datetimeFigureOut">
              <a:rPr kumimoji="1" lang="ja-JP" altLang="en-US" smtClean="0"/>
              <a:t>2026/5/4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A4C0BFD-4CF0-E262-81B7-26513DB1DA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1034853-9B3F-8AAB-9E78-D7A69BA9CB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858AFE-04D2-496B-9306-858B6FD749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3547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BC9556-EFDB-FFA4-048D-ADD0DA2A70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1161" y="706471"/>
            <a:ext cx="5923723" cy="1023730"/>
          </a:xfrm>
        </p:spPr>
        <p:txBody>
          <a:bodyPr>
            <a:normAutofit/>
          </a:bodyPr>
          <a:lstStyle/>
          <a:p>
            <a:r>
              <a:rPr kumimoji="1" lang="en-US" altLang="ja-JP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Proposed IFOAM Organization Structure for Governance Reform</a:t>
            </a:r>
            <a:endParaRPr kumimoji="1" lang="ja-JP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CC2533A-D2B1-5768-6DD4-7357217305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1022" y="2894324"/>
            <a:ext cx="9144000" cy="2363476"/>
          </a:xfrm>
        </p:spPr>
        <p:txBody>
          <a:bodyPr>
            <a:noAutofit/>
          </a:bodyPr>
          <a:lstStyle/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Ryoichi Komiya </a:t>
            </a:r>
            <a:r>
              <a:rPr kumimoji="1"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Ph.D.</a:t>
            </a:r>
            <a:r>
              <a:rPr kumimoji="1"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kumimoji="1" lang="en-US" altLang="ja-JP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Steering Committee member </a:t>
            </a:r>
            <a:r>
              <a:rPr lang="en-US" altLang="ja-JP" sz="2000">
                <a:latin typeface="Times New Roman" panose="02020603050405020304" pitchFamily="18" charset="0"/>
                <a:cs typeface="Times New Roman" panose="02020603050405020304" pitchFamily="18" charset="0"/>
              </a:rPr>
              <a:t>of IFOAM 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Seeds Platform</a:t>
            </a:r>
          </a:p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Associate Member of ALGOA</a:t>
            </a:r>
          </a:p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Organic Shizukuishi IFOAM Recognized PGS Initiative</a:t>
            </a:r>
          </a:p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Shizukuishi Town, Iwate Prefecture</a:t>
            </a:r>
          </a:p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Japan</a:t>
            </a:r>
            <a:endParaRPr kumimoji="1"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図 3" descr="絵と文字の加工写真&#10;&#10;AI 生成コンテンツは誤りを含む可能性があります。">
            <a:extLst>
              <a:ext uri="{FF2B5EF4-FFF2-40B4-BE49-F238E27FC236}">
                <a16:creationId xmlns:a16="http://schemas.microsoft.com/office/drawing/2014/main" id="{E0AF4039-1C8E-9DB9-FFF3-5E522DFB3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6" y="400820"/>
            <a:ext cx="1768847" cy="2493504"/>
          </a:xfrm>
          <a:prstGeom prst="rect">
            <a:avLst/>
          </a:prstGeom>
        </p:spPr>
      </p:pic>
      <p:pic>
        <p:nvPicPr>
          <p:cNvPr id="5" name="Picture 6" descr="GAOD">
            <a:extLst>
              <a:ext uri="{FF2B5EF4-FFF2-40B4-BE49-F238E27FC236}">
                <a16:creationId xmlns:a16="http://schemas.microsoft.com/office/drawing/2014/main" id="{713595CF-4F16-321B-F73C-33669835B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1372" y="984567"/>
            <a:ext cx="2300628" cy="168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4FC157AC-20F7-E91E-197D-92CE574781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96" y="4680113"/>
            <a:ext cx="2117491" cy="261712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94509F6-6AD1-191F-B273-0A4F6A23DA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4842" y="5257800"/>
            <a:ext cx="2820362" cy="1596205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D255859-DFDA-C693-4F92-50E018BF35AB}"/>
              </a:ext>
            </a:extLst>
          </p:cNvPr>
          <p:cNvSpPr txBox="1"/>
          <p:nvPr/>
        </p:nvSpPr>
        <p:spPr>
          <a:xfrm>
            <a:off x="26796" y="0"/>
            <a:ext cx="2300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kumimoji="1"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Attachment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kumimoji="1" lang="ja-JP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655358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7C998E8-B57A-D557-65E1-AA173AC9A13A}"/>
              </a:ext>
            </a:extLst>
          </p:cNvPr>
          <p:cNvSpPr txBox="1"/>
          <p:nvPr/>
        </p:nvSpPr>
        <p:spPr>
          <a:xfrm>
            <a:off x="3506855" y="367748"/>
            <a:ext cx="517828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Assembly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9158410-D974-5934-CA74-EB32FDBF027B}"/>
              </a:ext>
            </a:extLst>
          </p:cNvPr>
          <p:cNvSpPr txBox="1"/>
          <p:nvPr/>
        </p:nvSpPr>
        <p:spPr>
          <a:xfrm>
            <a:off x="3091071" y="1822174"/>
            <a:ext cx="180561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Group II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108DE9F-FB22-B26F-1C37-89D3682E5CD0}"/>
              </a:ext>
            </a:extLst>
          </p:cNvPr>
          <p:cNvSpPr txBox="1"/>
          <p:nvPr/>
        </p:nvSpPr>
        <p:spPr>
          <a:xfrm>
            <a:off x="1076739" y="1822174"/>
            <a:ext cx="1805609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Group I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BA8601E-7903-7FBE-01E9-27C1F6BE3EEA}"/>
              </a:ext>
            </a:extLst>
          </p:cNvPr>
          <p:cNvSpPr txBox="1"/>
          <p:nvPr/>
        </p:nvSpPr>
        <p:spPr>
          <a:xfrm>
            <a:off x="5193195" y="1822174"/>
            <a:ext cx="1805610" cy="36933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Group III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61CBF9-8D2A-6438-AE0F-2628A8438123}"/>
              </a:ext>
            </a:extLst>
          </p:cNvPr>
          <p:cNvSpPr txBox="1"/>
          <p:nvPr/>
        </p:nvSpPr>
        <p:spPr>
          <a:xfrm>
            <a:off x="8347212" y="1789908"/>
            <a:ext cx="180561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Group N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2967C61-395C-4BE4-1D3B-DAB4ABD25345}"/>
              </a:ext>
            </a:extLst>
          </p:cNvPr>
          <p:cNvSpPr txBox="1"/>
          <p:nvPr/>
        </p:nvSpPr>
        <p:spPr>
          <a:xfrm>
            <a:off x="7154516" y="1822174"/>
            <a:ext cx="1192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/>
              <a:t>***</a:t>
            </a:r>
            <a:endParaRPr kumimoji="1" lang="ja-JP" altLang="en-US" sz="2400" b="1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023D13C-540F-1CB9-3A46-0AC2C442599B}"/>
              </a:ext>
            </a:extLst>
          </p:cNvPr>
          <p:cNvSpPr txBox="1"/>
          <p:nvPr/>
        </p:nvSpPr>
        <p:spPr>
          <a:xfrm>
            <a:off x="3269974" y="3059668"/>
            <a:ext cx="1626707" cy="307777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Working Party 1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77E3BE4-8F73-4E7A-87C1-4BF6FAA6D1F6}"/>
              </a:ext>
            </a:extLst>
          </p:cNvPr>
          <p:cNvSpPr txBox="1"/>
          <p:nvPr/>
        </p:nvSpPr>
        <p:spPr>
          <a:xfrm>
            <a:off x="5282646" y="3059668"/>
            <a:ext cx="1626707" cy="307777"/>
          </a:xfrm>
          <a:prstGeom prst="rect">
            <a:avLst/>
          </a:prstGeom>
          <a:pattFill prst="pct50">
            <a:fgClr>
              <a:srgbClr val="00B0F0"/>
            </a:fgClr>
            <a:bgClr>
              <a:schemeClr val="bg1"/>
            </a:bgClr>
          </a:patt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Working Party 2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F687DC5-C379-B524-E73F-B56274CE1A45}"/>
              </a:ext>
            </a:extLst>
          </p:cNvPr>
          <p:cNvSpPr txBox="1"/>
          <p:nvPr/>
        </p:nvSpPr>
        <p:spPr>
          <a:xfrm>
            <a:off x="7442750" y="3059667"/>
            <a:ext cx="1626707" cy="30777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Working Party n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ACA5659C-CB73-BC87-79EF-46999FF00152}"/>
              </a:ext>
            </a:extLst>
          </p:cNvPr>
          <p:cNvCxnSpPr>
            <a:stCxn id="12" idx="0"/>
            <a:endCxn id="7" idx="2"/>
          </p:cNvCxnSpPr>
          <p:nvPr/>
        </p:nvCxnSpPr>
        <p:spPr>
          <a:xfrm flipV="1">
            <a:off x="4083328" y="2191506"/>
            <a:ext cx="2012672" cy="86816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8977DC33-ADB9-77D9-7942-253102FFCD19}"/>
              </a:ext>
            </a:extLst>
          </p:cNvPr>
          <p:cNvCxnSpPr>
            <a:stCxn id="7" idx="2"/>
            <a:endCxn id="13" idx="0"/>
          </p:cNvCxnSpPr>
          <p:nvPr/>
        </p:nvCxnSpPr>
        <p:spPr>
          <a:xfrm>
            <a:off x="6096000" y="2191506"/>
            <a:ext cx="0" cy="86816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D4230E2C-4966-B773-B39C-3AC53BF4482B}"/>
              </a:ext>
            </a:extLst>
          </p:cNvPr>
          <p:cNvCxnSpPr>
            <a:stCxn id="7" idx="2"/>
            <a:endCxn id="14" idx="0"/>
          </p:cNvCxnSpPr>
          <p:nvPr/>
        </p:nvCxnSpPr>
        <p:spPr>
          <a:xfrm>
            <a:off x="6096000" y="2191506"/>
            <a:ext cx="2160104" cy="86816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08A4D8C5-087E-EB97-CDF4-B9D243BCAAF6}"/>
              </a:ext>
            </a:extLst>
          </p:cNvPr>
          <p:cNvCxnSpPr>
            <a:stCxn id="6" idx="0"/>
            <a:endCxn id="4" idx="2"/>
          </p:cNvCxnSpPr>
          <p:nvPr/>
        </p:nvCxnSpPr>
        <p:spPr>
          <a:xfrm flipV="1">
            <a:off x="1979544" y="737080"/>
            <a:ext cx="4116455" cy="108509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34DD10B2-74E6-BE8A-D7CC-D63438118CD3}"/>
              </a:ext>
            </a:extLst>
          </p:cNvPr>
          <p:cNvCxnSpPr>
            <a:stCxn id="5" idx="0"/>
            <a:endCxn id="4" idx="2"/>
          </p:cNvCxnSpPr>
          <p:nvPr/>
        </p:nvCxnSpPr>
        <p:spPr>
          <a:xfrm flipV="1">
            <a:off x="3993876" y="737080"/>
            <a:ext cx="2102123" cy="108509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6BFB04DD-BD28-ABAC-2001-2675FEAFC509}"/>
              </a:ext>
            </a:extLst>
          </p:cNvPr>
          <p:cNvCxnSpPr>
            <a:stCxn id="7" idx="0"/>
            <a:endCxn id="4" idx="2"/>
          </p:cNvCxnSpPr>
          <p:nvPr/>
        </p:nvCxnSpPr>
        <p:spPr>
          <a:xfrm flipH="1" flipV="1">
            <a:off x="6095999" y="737080"/>
            <a:ext cx="1" cy="108509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FCD23B68-C8F4-0FD2-2B77-2D248FD56E11}"/>
              </a:ext>
            </a:extLst>
          </p:cNvPr>
          <p:cNvCxnSpPr>
            <a:stCxn id="4" idx="2"/>
            <a:endCxn id="9" idx="0"/>
          </p:cNvCxnSpPr>
          <p:nvPr/>
        </p:nvCxnSpPr>
        <p:spPr>
          <a:xfrm>
            <a:off x="6095999" y="737080"/>
            <a:ext cx="3154018" cy="105282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D79D57D-FAEE-254F-25B9-FF8D95E424F8}"/>
              </a:ext>
            </a:extLst>
          </p:cNvPr>
          <p:cNvSpPr/>
          <p:nvPr/>
        </p:nvSpPr>
        <p:spPr>
          <a:xfrm>
            <a:off x="3269974" y="4562061"/>
            <a:ext cx="5799483" cy="71561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IFOAM members</a:t>
            </a:r>
            <a:endParaRPr kumimoji="1" lang="ja-JP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857D2B70-6FE6-31D8-69F7-049916B6DFFF}"/>
              </a:ext>
            </a:extLst>
          </p:cNvPr>
          <p:cNvCxnSpPr>
            <a:stCxn id="12" idx="2"/>
          </p:cNvCxnSpPr>
          <p:nvPr/>
        </p:nvCxnSpPr>
        <p:spPr>
          <a:xfrm>
            <a:off x="4083328" y="3367445"/>
            <a:ext cx="0" cy="115485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C27FFCE4-C88F-CA92-53E3-B0DED7A27130}"/>
              </a:ext>
            </a:extLst>
          </p:cNvPr>
          <p:cNvCxnSpPr>
            <a:stCxn id="13" idx="2"/>
          </p:cNvCxnSpPr>
          <p:nvPr/>
        </p:nvCxnSpPr>
        <p:spPr>
          <a:xfrm flipH="1">
            <a:off x="6095999" y="3367445"/>
            <a:ext cx="1" cy="119461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E33CFE35-2348-AE99-2C1A-C8F1091057EE}"/>
              </a:ext>
            </a:extLst>
          </p:cNvPr>
          <p:cNvCxnSpPr>
            <a:stCxn id="14" idx="2"/>
          </p:cNvCxnSpPr>
          <p:nvPr/>
        </p:nvCxnSpPr>
        <p:spPr>
          <a:xfrm>
            <a:off x="8256104" y="3367444"/>
            <a:ext cx="0" cy="119461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E10F4028-9405-6971-190E-AEA40AF4760A}"/>
              </a:ext>
            </a:extLst>
          </p:cNvPr>
          <p:cNvSpPr txBox="1"/>
          <p:nvPr/>
        </p:nvSpPr>
        <p:spPr>
          <a:xfrm>
            <a:off x="0" y="2604052"/>
            <a:ext cx="302481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SG example</a:t>
            </a:r>
          </a:p>
          <a:p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SG III Organic farming</a:t>
            </a:r>
          </a:p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WP1: Farming (till/no till/rotation/agroforestry…)</a:t>
            </a:r>
          </a:p>
          <a:p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WP2:  Organic fertilizers/manures (animal, green, etc.)</a:t>
            </a:r>
          </a:p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WP</a:t>
            </a:r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3: Plants selection for growing at different places and soil orders</a:t>
            </a:r>
          </a:p>
          <a:p>
            <a:r>
              <a:rPr kumimoji="1" lang="ja-JP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＊</a:t>
            </a:r>
            <a:endParaRPr kumimoji="1" lang="en-US" altLang="ja-JP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kumimoji="1" lang="ja-JP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＊</a:t>
            </a:r>
            <a:endParaRPr lang="en-US" altLang="ja-JP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ja-JP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＊</a:t>
            </a:r>
            <a:endParaRPr lang="en-US" altLang="ja-JP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WPn: Learning farming and tools of the past (before the invention of chemicals)</a:t>
            </a:r>
          </a:p>
          <a:p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楕円 36">
            <a:extLst>
              <a:ext uri="{FF2B5EF4-FFF2-40B4-BE49-F238E27FC236}">
                <a16:creationId xmlns:a16="http://schemas.microsoft.com/office/drawing/2014/main" id="{144A6968-0A54-7D9C-FE1E-3A4473521E1A}"/>
              </a:ext>
            </a:extLst>
          </p:cNvPr>
          <p:cNvSpPr/>
          <p:nvPr/>
        </p:nvSpPr>
        <p:spPr>
          <a:xfrm>
            <a:off x="3671680" y="3574438"/>
            <a:ext cx="4848637" cy="679845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B091862F-8CD5-5571-DFF6-38773BDA68A8}"/>
              </a:ext>
            </a:extLst>
          </p:cNvPr>
          <p:cNvSpPr txBox="1"/>
          <p:nvPr/>
        </p:nvSpPr>
        <p:spPr>
          <a:xfrm>
            <a:off x="9069457" y="3652750"/>
            <a:ext cx="2799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Submit contributions or temporally </a:t>
            </a:r>
          </a:p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documents to WP meetings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矢印: 左 38">
            <a:extLst>
              <a:ext uri="{FF2B5EF4-FFF2-40B4-BE49-F238E27FC236}">
                <a16:creationId xmlns:a16="http://schemas.microsoft.com/office/drawing/2014/main" id="{22A03834-483A-F556-CE13-A03CA87AD0C1}"/>
              </a:ext>
            </a:extLst>
          </p:cNvPr>
          <p:cNvSpPr/>
          <p:nvPr/>
        </p:nvSpPr>
        <p:spPr>
          <a:xfrm>
            <a:off x="8520318" y="3860359"/>
            <a:ext cx="549140" cy="105354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4C523E0D-05B1-12BF-EFD1-E91893B1FDF3}"/>
              </a:ext>
            </a:extLst>
          </p:cNvPr>
          <p:cNvSpPr txBox="1"/>
          <p:nvPr/>
        </p:nvSpPr>
        <p:spPr>
          <a:xfrm>
            <a:off x="8963645" y="2326190"/>
            <a:ext cx="3011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SG chair makes terms of reference  for his/her SG for 3 years study period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76C30866-9FF7-F413-4A3E-A3BC23F721FA}"/>
              </a:ext>
            </a:extLst>
          </p:cNvPr>
          <p:cNvSpPr txBox="1"/>
          <p:nvPr/>
        </p:nvSpPr>
        <p:spPr>
          <a:xfrm>
            <a:off x="21536" y="726158"/>
            <a:ext cx="2981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study group creates standard/norms/position papers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楕円 41">
            <a:extLst>
              <a:ext uri="{FF2B5EF4-FFF2-40B4-BE49-F238E27FC236}">
                <a16:creationId xmlns:a16="http://schemas.microsoft.com/office/drawing/2014/main" id="{7407D44F-75CB-420E-78CD-F9E38A0FE93B}"/>
              </a:ext>
            </a:extLst>
          </p:cNvPr>
          <p:cNvSpPr/>
          <p:nvPr/>
        </p:nvSpPr>
        <p:spPr>
          <a:xfrm>
            <a:off x="2879865" y="921746"/>
            <a:ext cx="6432270" cy="690171"/>
          </a:xfrm>
          <a:prstGeom prst="ellips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矢印: 左 42">
            <a:extLst>
              <a:ext uri="{FF2B5EF4-FFF2-40B4-BE49-F238E27FC236}">
                <a16:creationId xmlns:a16="http://schemas.microsoft.com/office/drawing/2014/main" id="{909F3F2B-8DC3-A647-8BE2-3B40D0972397}"/>
              </a:ext>
            </a:extLst>
          </p:cNvPr>
          <p:cNvSpPr/>
          <p:nvPr/>
        </p:nvSpPr>
        <p:spPr>
          <a:xfrm>
            <a:off x="9312135" y="1152939"/>
            <a:ext cx="726387" cy="250878"/>
          </a:xfrm>
          <a:prstGeom prst="lef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30674AB5-3567-F2E8-EB7D-CCC9ABD3078E}"/>
              </a:ext>
            </a:extLst>
          </p:cNvPr>
          <p:cNvSpPr txBox="1"/>
          <p:nvPr/>
        </p:nvSpPr>
        <p:spPr>
          <a:xfrm>
            <a:off x="10038522" y="860238"/>
            <a:ext cx="20391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Created documents by SGs are sent to GA for IFOAM official approval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EB5958F-F974-390E-317E-0581D419F047}"/>
              </a:ext>
            </a:extLst>
          </p:cNvPr>
          <p:cNvSpPr txBox="1"/>
          <p:nvPr/>
        </p:nvSpPr>
        <p:spPr>
          <a:xfrm>
            <a:off x="7658100" y="5495067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SG chairs are to be elected at GA according to candidates’ expertise matching SG terms of reference.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D0D3183-3904-8A32-3146-ED183A1C52B5}"/>
              </a:ext>
            </a:extLst>
          </p:cNvPr>
          <p:cNvSpPr txBox="1"/>
          <p:nvPr/>
        </p:nvSpPr>
        <p:spPr>
          <a:xfrm>
            <a:off x="9069457" y="298174"/>
            <a:ext cx="3008243" cy="40011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Secretariate</a:t>
            </a:r>
            <a:r>
              <a:rPr kumimoji="1"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Bonn</a:t>
            </a:r>
            <a:r>
              <a:rPr kumimoji="1"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73A0FBA-9BEE-B103-7030-3D3768A2164B}"/>
              </a:ext>
            </a:extLst>
          </p:cNvPr>
          <p:cNvSpPr txBox="1"/>
          <p:nvPr/>
        </p:nvSpPr>
        <p:spPr>
          <a:xfrm>
            <a:off x="4368624" y="6126849"/>
            <a:ext cx="3602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A Proposed IFOAM Structure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929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B51FD8F-31C9-17A4-80AF-648C724BC669}"/>
              </a:ext>
            </a:extLst>
          </p:cNvPr>
          <p:cNvSpPr txBox="1"/>
          <p:nvPr/>
        </p:nvSpPr>
        <p:spPr>
          <a:xfrm>
            <a:off x="0" y="0"/>
            <a:ext cx="7583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[Reference]  Present IFOAM Governance Structure </a:t>
            </a:r>
            <a:endParaRPr kumimoji="1" lang="ja-JP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99D91A6-C3D7-546E-65D2-98AEF3D59440}"/>
              </a:ext>
            </a:extLst>
          </p:cNvPr>
          <p:cNvSpPr txBox="1"/>
          <p:nvPr/>
        </p:nvSpPr>
        <p:spPr>
          <a:xfrm>
            <a:off x="4923183" y="864561"/>
            <a:ext cx="2166730" cy="369332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Assembly</a:t>
            </a:r>
            <a:endParaRPr kumimoji="1" lang="ja-JP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0EDD999-0E07-07FD-E8AD-3929A6B9F11F}"/>
              </a:ext>
            </a:extLst>
          </p:cNvPr>
          <p:cNvSpPr txBox="1"/>
          <p:nvPr/>
        </p:nvSpPr>
        <p:spPr>
          <a:xfrm>
            <a:off x="2080594" y="864561"/>
            <a:ext cx="2501346" cy="369332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World Board members</a:t>
            </a:r>
            <a:endParaRPr kumimoji="1" lang="ja-JP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1749878-9F20-DF8E-F8E3-7DDD5A6F0A62}"/>
              </a:ext>
            </a:extLst>
          </p:cNvPr>
          <p:cNvSpPr txBox="1"/>
          <p:nvPr/>
        </p:nvSpPr>
        <p:spPr>
          <a:xfrm>
            <a:off x="5102087" y="3935896"/>
            <a:ext cx="1987826" cy="369332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IFOAM members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AAE49FD-BFE7-A0A0-6220-F0C25A018A2B}"/>
              </a:ext>
            </a:extLst>
          </p:cNvPr>
          <p:cNvSpPr txBox="1"/>
          <p:nvPr/>
        </p:nvSpPr>
        <p:spPr>
          <a:xfrm>
            <a:off x="8202268" y="2513340"/>
            <a:ext cx="1557957" cy="92333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altLang="ja-JP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Secretariat</a:t>
            </a:r>
          </a:p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Located at Bonn</a:t>
            </a:r>
            <a:endParaRPr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594E571-0D52-8B1A-4ADF-C1BE6CA1B4F0}"/>
              </a:ext>
            </a:extLst>
          </p:cNvPr>
          <p:cNvSpPr txBox="1"/>
          <p:nvPr/>
        </p:nvSpPr>
        <p:spPr>
          <a:xfrm>
            <a:off x="6352760" y="1531590"/>
            <a:ext cx="5557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Voting</a:t>
            </a:r>
            <a:r>
              <a:rPr kumimoji="1"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members can join the WB members election, motion discussion, friendly amendment and its approval. 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B72C323F-9F82-EF79-EA1B-6ACF3514F6C6}"/>
              </a:ext>
            </a:extLst>
          </p:cNvPr>
          <p:cNvCxnSpPr>
            <a:endCxn id="5" idx="2"/>
          </p:cNvCxnSpPr>
          <p:nvPr/>
        </p:nvCxnSpPr>
        <p:spPr>
          <a:xfrm flipH="1" flipV="1">
            <a:off x="3331267" y="1233893"/>
            <a:ext cx="1770820" cy="2677495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1ADEDB1A-9A0F-905C-D292-97AC871572DA}"/>
              </a:ext>
            </a:extLst>
          </p:cNvPr>
          <p:cNvCxnSpPr>
            <a:stCxn id="7" idx="0"/>
            <a:endCxn id="4" idx="2"/>
          </p:cNvCxnSpPr>
          <p:nvPr/>
        </p:nvCxnSpPr>
        <p:spPr>
          <a:xfrm flipH="1" flipV="1">
            <a:off x="6006548" y="1233893"/>
            <a:ext cx="89452" cy="2702003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1AD348C-ED92-6205-443C-E8508704D98D}"/>
              </a:ext>
            </a:extLst>
          </p:cNvPr>
          <p:cNvSpPr txBox="1"/>
          <p:nvPr/>
        </p:nvSpPr>
        <p:spPr>
          <a:xfrm>
            <a:off x="2226365" y="2335696"/>
            <a:ext cx="1770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be elected by voting members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949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248</Words>
  <Application>Microsoft Office PowerPoint</Application>
  <PresentationFormat>ワイド画面</PresentationFormat>
  <Paragraphs>43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游ゴシック</vt:lpstr>
      <vt:lpstr>游ゴシック Light</vt:lpstr>
      <vt:lpstr>Arial</vt:lpstr>
      <vt:lpstr>Times New Roman</vt:lpstr>
      <vt:lpstr>Office テーマ</vt:lpstr>
      <vt:lpstr>Proposed IFOAM Organization Structure for Governance Reform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Ryoichi Komiya</dc:creator>
  <cp:lastModifiedBy>Ryoichi Komiya</cp:lastModifiedBy>
  <cp:revision>7</cp:revision>
  <dcterms:created xsi:type="dcterms:W3CDTF">2026-03-07T07:59:39Z</dcterms:created>
  <dcterms:modified xsi:type="dcterms:W3CDTF">2026-05-03T22:19:25Z</dcterms:modified>
</cp:coreProperties>
</file>